
<file path=[Content_Types].xml><?xml version="1.0" encoding="utf-8"?>
<Types xmlns="http://schemas.openxmlformats.org/package/2006/content-types">
  <Default Extension="xml" ContentType="application/vnd.openxmlformats-package.core-properties+xml"/>
  <Default Extension="rels" ContentType="application/vnd.openxmlformats-package.relationships+xml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slides/slide71.xml" ContentType="application/vnd.openxmlformats-officedocument.presentationml.slide+xml"/>
  <Override PartName="/ppt/slideLayouts/slideLayout71.xml" ContentType="application/vnd.openxmlformats-officedocument.presentationml.slideLayout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7.xml" ContentType="application/vnd.openxmlformats-officedocument.presentationml.slideLayout+xml"/>
  <Override PartName="/ppt/viewProps.xml" ContentType="application/vnd.openxmlformats-officedocument.presentationml.viewProps+xml"/>
  <Override PartName="/customXml/item2.xml" ContentType="application/xml"/>
  <Override PartName="/customXml/itemProps21.xml" ContentType="application/vnd.openxmlformats-officedocument.customXmlProperties+xml"/>
  <Override PartName="/ppt/slides/slide2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customXml/item12.xml" ContentType="application/xml"/>
  <Override PartName="/customXml/itemProps12.xml" ContentType="application/vnd.openxmlformats-officedocument.customXmlProperties+xml"/>
  <Override PartName="/ppt/slides/slide14.xml" ContentType="application/vnd.openxmlformats-officedocument.presentationml.slide+xml"/>
  <Override PartName="/ppt/authors.xml" ContentType="application/vnd.ms-powerpoint.authors+xml"/>
  <Override PartName="/ppt/slides/slide55.xml" ContentType="application/vnd.openxmlformats-officedocument.presentationml.slide+xml"/>
  <Override PartName="/ppt/commentAuthors.xml" ContentType="application/vnd.openxmlformats-officedocument.presentationml.commentAuthors+xml"/>
  <Override PartName="/ppt/slides/slide46.xml" ContentType="application/vnd.openxmlformats-officedocument.presentationml.slide+xml"/>
  <Override PartName="/ppt/tableStyles.xml" ContentType="application/vnd.openxmlformats-officedocument.presentationml.tableStyles+xml"/>
  <Override PartName="/ppt/handoutMasters/handoutMaster11.xml" ContentType="application/vnd.openxmlformats-officedocument.presentationml.handoutMaster+xml"/>
  <Override PartName="/ppt/theme/theme32.xml" ContentType="application/vnd.openxmlformats-officedocument.theme+xml"/>
  <Override PartName="/customXml/item33.xml" ContentType="application/xml"/>
  <Override PartName="/customXml/itemProps33.xml" ContentType="application/vnd.openxmlformats-officedocument.customXmlProperties+xml"/>
  <Override PartName="/ppt/slides/slide37.xml" ContentType="application/vnd.openxmlformats-officedocument.presentationml.slide+xml"/>
  <Override PartName="/ppt/notesMasters/notesMaster11.xml" ContentType="application/vnd.openxmlformats-officedocument.presentationml.notesMaster+xml"/>
  <Override PartName="/ppt/theme/theme23.xml" ContentType="application/vnd.openxmlformats-officedocument.theme+xml"/>
  <Override PartName="/docProps/custom.xml" ContentType="application/vnd.openxmlformats-officedocument.custom-properties+xml"/>
  <Override PartName="/docMetadata/LabelInfo.xml" ContentType="application/vnd.ms-office.classificationlabel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6" /><Relationship Type="http://schemas.microsoft.com/office/2020/02/relationships/classificationlabels" Target="/docMetadata/LabelInfo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0" r:id="rId2"/>
    <p:sldId id="291" r:id="rId3"/>
    <p:sldId id="292" r:id="rId4"/>
    <p:sldId id="293" r:id="rId5"/>
    <p:sldId id="294" r:id="rId6"/>
    <p:sldId id="296" r:id="rId7"/>
    <p:sldId id="29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5" autoAdjust="0"/>
    <p:restoredTop sz="95934" autoAdjust="0"/>
  </p:normalViewPr>
  <p:slideViewPr>
    <p:cSldViewPr snapToGrid="0">
      <p:cViewPr>
        <p:scale>
          <a:sx n="100" d="100"/>
          <a:sy n="100" d="100"/>
        </p:scale>
        <p:origin x="-1560" y="-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1.xml" Id="rId8" /><Relationship Type="http://schemas.openxmlformats.org/officeDocument/2006/relationships/viewProps" Target="/ppt/viewProps.xml" Id="rId13" /><Relationship Type="http://schemas.openxmlformats.org/officeDocument/2006/relationships/customXml" Target="/customXml/item2.xml" Id="rId18" /><Relationship Type="http://schemas.openxmlformats.org/officeDocument/2006/relationships/slide" Target="/ppt/slides/slide22.xml" Id="rId3" /><Relationship Type="http://schemas.openxmlformats.org/officeDocument/2006/relationships/slide" Target="/ppt/slides/slide63.xml" Id="rId7" /><Relationship Type="http://schemas.openxmlformats.org/officeDocument/2006/relationships/presProps" Target="/ppt/presProps.xml" Id="rId12" /><Relationship Type="http://schemas.openxmlformats.org/officeDocument/2006/relationships/customXml" Target="/customXml/item12.xml" Id="rId17" /><Relationship Type="http://schemas.openxmlformats.org/officeDocument/2006/relationships/slide" Target="/ppt/slides/slide14.xml" Id="rId2" /><Relationship Type="http://schemas.microsoft.com/office/2018/10/relationships/authors" Target="/ppt/authors.xml" Id="rId16" /><Relationship Type="http://schemas.openxmlformats.org/officeDocument/2006/relationships/slideMaster" Target="/ppt/slideMasters/slideMaster11.xml" Id="rId1" /><Relationship Type="http://schemas.openxmlformats.org/officeDocument/2006/relationships/slide" Target="/ppt/slides/slide55.xml" Id="rId6" /><Relationship Type="http://schemas.openxmlformats.org/officeDocument/2006/relationships/commentAuthors" Target="/ppt/commentAuthors.xml" Id="rId11" /><Relationship Type="http://schemas.openxmlformats.org/officeDocument/2006/relationships/slide" Target="/ppt/slides/slide46.xml" Id="rId5" /><Relationship Type="http://schemas.openxmlformats.org/officeDocument/2006/relationships/tableStyles" Target="/ppt/tableStyles.xml" Id="rId15" /><Relationship Type="http://schemas.openxmlformats.org/officeDocument/2006/relationships/handoutMaster" Target="/ppt/handoutMasters/handoutMaster11.xml" Id="rId10" /><Relationship Type="http://schemas.openxmlformats.org/officeDocument/2006/relationships/customXml" Target="/customXml/item33.xml" Id="rId19" /><Relationship Type="http://schemas.openxmlformats.org/officeDocument/2006/relationships/slide" Target="/ppt/slides/slide37.xml" Id="rId4" /><Relationship Type="http://schemas.openxmlformats.org/officeDocument/2006/relationships/notesMaster" Target="/ppt/notesMasters/notesMaster11.xml" Id="rId9" /><Relationship Type="http://schemas.openxmlformats.org/officeDocument/2006/relationships/theme" Target="/ppt/theme/theme11.xml" Id="rId14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2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308F39-D93A-4756-A866-21281A0C45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F384A-519F-416A-8297-B76185DD7F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E1D90-EDE2-4B0F-92DB-1B1652DE362C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595E3-CF89-4F2B-8D0C-DADF4448B6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F38EB-0EFF-49A0-B4FD-F080E31272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6339A-6F97-4602-9BF0-B1EC057BC4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71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3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39F45-10EA-419C-BFF8-3FC221C450AF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87097-59DF-45B6-ADA2-466050DA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8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3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0216" y="0"/>
            <a:ext cx="5248656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937760"/>
            <a:ext cx="2093976" cy="1298448"/>
          </a:xfrm>
        </p:spPr>
        <p:txBody>
          <a:bodyPr lIns="0" tIns="0" rIns="0" bIns="0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9232" y="4937760"/>
            <a:ext cx="2706624" cy="129844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5F8675-1582-30A9-9D08-1AF3BF61F0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1188720"/>
            <a:ext cx="5193792" cy="37084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655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04" y="493776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7112" y="493776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7104" y="1170432"/>
            <a:ext cx="5056632" cy="30175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0" y="4197096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0181F24-18F5-3980-2B21-DA0FD79D06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8453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7104" y="640080"/>
            <a:ext cx="5056632" cy="5312664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3824" y="118872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928" y="2715768"/>
            <a:ext cx="530352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7104" y="5952744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825FF-75DF-B767-41D6-190E8306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188720"/>
            <a:ext cx="2093976" cy="1298448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1D2EB63-3FA1-F6BD-7216-9C7349C745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216" y="5952744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78C864C-76E7-4890-99C4-640B97F3A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4631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04" y="118872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7112" y="118872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28816" y="2715768"/>
            <a:ext cx="5056632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7104" y="5952744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C3B4514-6A17-D389-614B-340D1A9079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216" y="3337560"/>
            <a:ext cx="5285232" cy="2807208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544" y="4453128"/>
            <a:ext cx="2093976" cy="1298448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89720" y="4946904"/>
            <a:ext cx="2334105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28816" y="640080"/>
            <a:ext cx="5074920" cy="3529584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9614E7-93A1-2EB2-7071-933EE3A54A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8544" y="4946904"/>
            <a:ext cx="2334105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76086A-3AF1-608C-086C-1386118546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9D1DC7F-1344-6694-B14E-E18059A8A2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75688"/>
            <a:ext cx="5193792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Artists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72C54D8-A575-84F5-CA8F-E01CC873C7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216" y="1088136"/>
            <a:ext cx="2926080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b="0" i="1" cap="all" spc="-300" baseline="0">
                <a:solidFill>
                  <a:schemeClr val="accent2"/>
                </a:solidFill>
                <a:latin typeface="Sagona ExtraLight" panose="02020303050505020204" pitchFamily="18" charset="0"/>
              </a:defRPr>
            </a:lvl1pPr>
          </a:lstStyle>
          <a:p>
            <a:pPr lvl="0"/>
            <a:r>
              <a:rPr lang="en-US" dirty="0"/>
              <a:t>The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5B7EF69-EFB1-1D6F-B544-4912FBE511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4453128"/>
            <a:ext cx="2334105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801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34840" y="2715768"/>
            <a:ext cx="329184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4840" y="1188720"/>
            <a:ext cx="714146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928" y="2715768"/>
            <a:ext cx="329184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4840" y="5952744"/>
            <a:ext cx="3291840" cy="57607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825FF-75DF-B767-41D6-190E8306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18872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1D2EB63-3FA1-F6BD-7216-9C7349C745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216" y="5952744"/>
            <a:ext cx="3291840" cy="57607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27">
            <a:extLst>
              <a:ext uri="{FF2B5EF4-FFF2-40B4-BE49-F238E27FC236}">
                <a16:creationId xmlns:a16="http://schemas.microsoft.com/office/drawing/2014/main" id="{D30076CD-1679-39AC-6932-44F6D0FC02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84464" y="2715768"/>
            <a:ext cx="329184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EA4428-5EBF-5246-98E3-C429779302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4464" y="5952744"/>
            <a:ext cx="3291840" cy="57607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1F4CC1B-CBCF-08D8-98A8-92C6CFC952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9176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4910328"/>
            <a:ext cx="2093976" cy="1298448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87A2B4C-7BEE-2994-9503-291B1FCA1C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8816" y="2157984"/>
            <a:ext cx="5193792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Thank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8CFA9F-DE3A-01BF-5671-7C3D9C10D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8816" y="3182112"/>
            <a:ext cx="2926080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b="0" i="1" cap="all" spc="-300" baseline="0">
                <a:solidFill>
                  <a:schemeClr val="accent2"/>
                </a:solidFill>
                <a:latin typeface="Sagona ExtraLight" panose="02020303050505020204" pitchFamily="18" charset="0"/>
              </a:defRPr>
            </a:lvl1pPr>
          </a:lstStyle>
          <a:p>
            <a:pPr lvl="0"/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288914782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theme" Target="/ppt/theme/theme11.xml" Id="rId8" /><Relationship Type="http://schemas.openxmlformats.org/officeDocument/2006/relationships/slideLayout" Target="/ppt/slideLayouts/slideLayout32.xml" Id="rId3" /><Relationship Type="http://schemas.openxmlformats.org/officeDocument/2006/relationships/slideLayout" Target="/ppt/slideLayouts/slideLayout71.xml" Id="rId7" /><Relationship Type="http://schemas.openxmlformats.org/officeDocument/2006/relationships/slideLayout" Target="/ppt/slideLayouts/slideLayout23.xml" Id="rId2" /><Relationship Type="http://schemas.openxmlformats.org/officeDocument/2006/relationships/slideLayout" Target="/ppt/slideLayouts/slideLayout14.xml" Id="rId1" /><Relationship Type="http://schemas.openxmlformats.org/officeDocument/2006/relationships/slideLayout" Target="/ppt/slideLayouts/slideLayout65.xml" Id="rId6" /><Relationship Type="http://schemas.openxmlformats.org/officeDocument/2006/relationships/slideLayout" Target="/ppt/slideLayouts/slideLayout56.xml" Id="rId5" /><Relationship Type="http://schemas.openxmlformats.org/officeDocument/2006/relationships/slideLayout" Target="/ppt/slideLayouts/slideLayout47.xml" Id="rId4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76C18B-AA48-4FCE-BAAD-5DBC12C0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188720"/>
            <a:ext cx="2093976" cy="1298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1FB66-62D3-4BB2-80D7-052576C61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2286" y="1188719"/>
            <a:ext cx="8461513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07FA1D3-9EB2-469D-8E61-4D74D69E3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C283F-D9F5-0E17-1CF5-6D5266ABC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5216" y="182880"/>
            <a:ext cx="2432304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 cap="all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BELLOWS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E8875-6BEB-943A-C191-A85D7BE82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1432" y="182880"/>
            <a:ext cx="2432304" cy="356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711B4F-C250-E722-E5CC-7530382FAA85}"/>
              </a:ext>
            </a:extLst>
          </p:cNvPr>
          <p:cNvCxnSpPr/>
          <p:nvPr userDrawn="1"/>
        </p:nvCxnSpPr>
        <p:spPr>
          <a:xfrm>
            <a:off x="0" y="640078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7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5" r:id="rId6"/>
    <p:sldLayoutId id="214748367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5.png" Id="rId2" /><Relationship Type="http://schemas.openxmlformats.org/officeDocument/2006/relationships/slideLayout" Target="/ppt/slideLayouts/slideLayout14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image" Target="/ppt/media/image32.png" Id="rId3" /><Relationship Type="http://schemas.openxmlformats.org/officeDocument/2006/relationships/image" Target="/ppt/media/image2.png" Id="rId2" /><Relationship Type="http://schemas.openxmlformats.org/officeDocument/2006/relationships/slideLayout" Target="/ppt/slideLayouts/slideLayout23.xml" Id="rId1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image" Target="/ppt/media/image511.png" Id="rId3" /><Relationship Type="http://schemas.openxmlformats.org/officeDocument/2006/relationships/image" Target="/ppt/media/image412.png" Id="rId2" /><Relationship Type="http://schemas.openxmlformats.org/officeDocument/2006/relationships/slideLayout" Target="/ppt/slideLayouts/slideLayout32.xml" Id="rId1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image" Target="/ppt/media/image79.png" Id="rId3" /><Relationship Type="http://schemas.openxmlformats.org/officeDocument/2006/relationships/image" Target="/ppt/media/image610.png" Id="rId2" /><Relationship Type="http://schemas.openxmlformats.org/officeDocument/2006/relationships/slideLayout" Target="/ppt/slideLayouts/slideLayout47.xml" Id="rId1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image" Target="/ppt/media/image96.png" Id="rId3" /><Relationship Type="http://schemas.openxmlformats.org/officeDocument/2006/relationships/image" Target="/ppt/media/image87.png" Id="rId2" /><Relationship Type="http://schemas.openxmlformats.org/officeDocument/2006/relationships/slideLayout" Target="/ppt/slideLayouts/slideLayout65.xml" Id="rId1" /><Relationship Type="http://schemas.openxmlformats.org/officeDocument/2006/relationships/image" Target="/ppt/media/image108.png" Id="rId4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image" Target="/ppt/media/image123.png" Id="rId3" /><Relationship Type="http://schemas.openxmlformats.org/officeDocument/2006/relationships/image" Target="/ppt/media/image114.png" Id="rId2" /><Relationship Type="http://schemas.openxmlformats.org/officeDocument/2006/relationships/slideLayout" Target="/ppt/slideLayouts/slideLayout56.xml" Id="rId1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71.xml" Id="rId1" /></Relationships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06E92-4B42-895A-541E-C863D358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BELLOWS COLLEGE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C85A66-57E3-D5B6-6901-EEC92CA8D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School </a:t>
            </a:r>
            <a:r>
              <a:rPr lang="en-US" b="0" i="1" dirty="0">
                <a:latin typeface="Sagona ExtraLight" panose="02020303050505020204" pitchFamily="18" charset="0"/>
                <a:ea typeface="+mj-ea"/>
                <a:cs typeface="Posterama" panose="020B0504020200020000" pitchFamily="34" charset="0"/>
              </a:rPr>
              <a:t>of</a:t>
            </a:r>
            <a:r>
              <a:rPr lang="en-US" i="1" dirty="0">
                <a:latin typeface="Sagona ExtraLight" panose="02020303050505020204" pitchFamily="18" charset="0"/>
                <a:ea typeface="+mj-ea"/>
                <a:cs typeface="Posterama" panose="020B0504020200020000" pitchFamily="34" charset="0"/>
              </a:rPr>
              <a:t> </a:t>
            </a:r>
            <a:r>
              <a:rPr lang="en-US" dirty="0"/>
              <a:t>music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D27A7A-B511-B4CB-0C24-41E0629B2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b="0" dirty="0">
                <a:effectLst/>
                <a:latin typeface="Avenir Next LT Pro" panose="020B0504020202020204" pitchFamily="34" charset="77"/>
              </a:rPr>
              <a:t>Empowering students to discover their innate </a:t>
            </a:r>
            <a:r>
              <a:rPr lang="en-US" sz="1400" b="0" dirty="0">
                <a:latin typeface="Avenir Next LT Pro" panose="020B0504020202020204" pitchFamily="34" charset="77"/>
              </a:rPr>
              <a:t>creativity</a:t>
            </a:r>
            <a:r>
              <a:rPr lang="en-US" sz="1400" b="0" dirty="0">
                <a:effectLst/>
                <a:latin typeface="Avenir Next LT Pro" panose="020B0504020202020204" pitchFamily="34" charset="77"/>
              </a:rPr>
              <a:t> through instrumental music, song, dance, and visual arts. </a:t>
            </a:r>
            <a:endParaRPr lang="en-US" sz="1400" b="0" noProof="1">
              <a:latin typeface="Avenir Next LT Pro" panose="020B0504020202020204" pitchFamily="34" charset="77"/>
            </a:endParaRPr>
          </a:p>
          <a:p>
            <a:endParaRPr lang="en-US" dirty="0"/>
          </a:p>
        </p:txBody>
      </p:sp>
      <p:pic>
        <p:nvPicPr>
          <p:cNvPr id="13" name="Picture Placeholder 12" descr="Noah Sørensen playing cello&#10;">
            <a:extLst>
              <a:ext uri="{FF2B5EF4-FFF2-40B4-BE49-F238E27FC236}">
                <a16:creationId xmlns:a16="http://schemas.microsoft.com/office/drawing/2014/main" id="{4F647F7E-F2EE-8A35-4ED8-FE3FD78E40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" r="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2B1C0-F069-3013-A6D3-3F710A20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Student-led learning</a:t>
            </a:r>
            <a:br>
              <a:rPr lang="en-US" noProof="1"/>
            </a:b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63BFD20-CCFE-80B4-D5C5-A0B8C10CD3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8304E4-70C0-6AF8-384D-333FDF2100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School </a:t>
            </a:r>
            <a:r>
              <a:rPr lang="en-US" b="0" i="1" dirty="0">
                <a:latin typeface="Sagona Book" panose="02020503050505020204" pitchFamily="18" charset="0"/>
              </a:rPr>
              <a:t>of</a:t>
            </a:r>
            <a:r>
              <a:rPr lang="en-US" dirty="0"/>
              <a:t> Music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8209056-E758-A072-B094-7C42A5794E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 descr="Person playing the saxophone">
            <a:extLst>
              <a:ext uri="{FF2B5EF4-FFF2-40B4-BE49-F238E27FC236}">
                <a16:creationId xmlns:a16="http://schemas.microsoft.com/office/drawing/2014/main" id="{9692B52A-7FF6-5866-BC33-255DC43458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7" r="57"/>
          <a:stretch/>
        </p:blipFill>
        <p:spPr/>
      </p:pic>
      <p:pic>
        <p:nvPicPr>
          <p:cNvPr id="8" name="Picture Placeholder 7" descr="Person playing the violin&#10;">
            <a:extLst>
              <a:ext uri="{FF2B5EF4-FFF2-40B4-BE49-F238E27FC236}">
                <a16:creationId xmlns:a16="http://schemas.microsoft.com/office/drawing/2014/main" id="{78707006-8777-5B94-59B4-2A67F417B8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40" r="40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699140-3462-2A73-419A-43F55F7118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Left: Student rehearsing, right: Violinist at spring recital </a:t>
            </a:r>
            <a:endParaRPr lang="en-US" noProof="1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960679-74AE-54D9-E8EE-F207ECEA6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b="0" dirty="0">
                <a:effectLst/>
                <a:latin typeface="Avenir Next LT Pro" panose="020B0504020202020204" pitchFamily="34" charset="77"/>
              </a:rPr>
              <a:t>Allowing students to gravitate toward the artistic focus that naturally inspires them creates impassioned artists and life-long learners.</a:t>
            </a:r>
            <a:endParaRPr lang="en-US" sz="1400" b="0" noProof="1">
              <a:latin typeface="Avenir Next LT Pro" panose="020B0504020202020204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641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  <a:t>Study music theory</a:t>
            </a:r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A9289-A8BE-3C59-F0DD-B298C424B0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School </a:t>
            </a:r>
            <a:r>
              <a:rPr lang="en-US" b="0" i="1" dirty="0">
                <a:latin typeface="Sagona Book" panose="02020503050505020204" pitchFamily="18" charset="0"/>
              </a:rPr>
              <a:t>of</a:t>
            </a:r>
            <a:r>
              <a:rPr lang="en-US" dirty="0"/>
              <a:t> Music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b="0" dirty="0">
                <a:effectLst/>
                <a:latin typeface="Avenir Next LT Pro" panose="020B0504020202020204" pitchFamily="34" charset="77"/>
              </a:rPr>
              <a:t>Students at Bellows College spend hours each day learning, understanding, and utilizing </a:t>
            </a:r>
            <a:r>
              <a:rPr lang="en-US" sz="1400" b="0" dirty="0">
                <a:latin typeface="Avenir Next LT Pro" panose="020B0504020202020204" pitchFamily="34" charset="77"/>
              </a:rPr>
              <a:t>m</a:t>
            </a:r>
            <a:r>
              <a:rPr lang="en-US" sz="1400" b="0" dirty="0">
                <a:effectLst/>
                <a:latin typeface="Avenir Next LT Pro" panose="020B0504020202020204" pitchFamily="34" charset="77"/>
              </a:rPr>
              <a:t>usic theory in their studies.</a:t>
            </a:r>
            <a:endParaRPr lang="en-US" sz="1400" b="0" noProof="1">
              <a:latin typeface="Avenir Next LT Pro" panose="020B0504020202020204" pitchFamily="34" charset="77"/>
            </a:endParaRPr>
          </a:p>
          <a:p>
            <a:endParaRPr lang="en-US" dirty="0"/>
          </a:p>
        </p:txBody>
      </p:sp>
      <p:pic>
        <p:nvPicPr>
          <p:cNvPr id="9" name="Picture Placeholder 8" descr="Students studying in the library&#10;">
            <a:extLst>
              <a:ext uri="{FF2B5EF4-FFF2-40B4-BE49-F238E27FC236}">
                <a16:creationId xmlns:a16="http://schemas.microsoft.com/office/drawing/2014/main" id="{73FBF256-A570-FB41-AB48-6EEA03B8F9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47" r="147"/>
          <a:stretch/>
        </p:blipFill>
        <p:spPr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Avenir Next LT Pro Demi" panose="020B0504020202020204" pitchFamily="34" charset="77"/>
              </a:rPr>
              <a:t>Students studying in the library</a:t>
            </a:r>
            <a:endParaRPr lang="en-US" sz="1200" noProof="1">
              <a:latin typeface="Avenir Next LT Pro Demi" panose="020B0504020202020204" pitchFamily="34" charset="77"/>
            </a:endParaRPr>
          </a:p>
        </p:txBody>
      </p:sp>
      <p:pic>
        <p:nvPicPr>
          <p:cNvPr id="10" name="Picture Placeholder 9" descr="Students gathered in amphitheater">
            <a:extLst>
              <a:ext uri="{FF2B5EF4-FFF2-40B4-BE49-F238E27FC236}">
                <a16:creationId xmlns:a16="http://schemas.microsoft.com/office/drawing/2014/main" id="{F1632FAE-D7F2-847C-B427-04F04BBAF8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70" r="70"/>
          <a:stretch/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B8CCE-9815-9384-B5A9-072F85FB5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effectLst/>
                <a:latin typeface="Avenir Next LT Pro Demi" panose="020B0504020202020204" pitchFamily="34" charset="77"/>
              </a:rPr>
              <a:t>Theater students in small group work</a:t>
            </a:r>
            <a:endParaRPr lang="en-US" sz="1200" noProof="1">
              <a:latin typeface="Avenir Next LT Pro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5946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F82CB-B8DC-467A-425D-4330702F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and musical excellence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7231886-881B-E86D-4D3F-0DB20843F1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130358-0F7A-1501-402D-E41164959C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School </a:t>
            </a:r>
            <a:r>
              <a:rPr kumimoji="0" lang="en-US" sz="1200" b="0" i="1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gona Book" panose="02020503050505020204" pitchFamily="18" charset="0"/>
                <a:ea typeface="+mn-ea"/>
                <a:cs typeface="+mn-cs"/>
              </a:rPr>
              <a:t>of</a:t>
            </a:r>
            <a:r>
              <a:rPr kumimoji="0" lang="en-US" sz="1200" b="1" i="0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Music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6D9FF6D-6EFB-B599-B543-7360273A7C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Placeholder 8" descr="Person in library with a stack of books">
            <a:extLst>
              <a:ext uri="{FF2B5EF4-FFF2-40B4-BE49-F238E27FC236}">
                <a16:creationId xmlns:a16="http://schemas.microsoft.com/office/drawing/2014/main" id="{52E2BA45-7E40-5639-6B6F-7FE2D4E5C4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5" b="11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2CD4E-079D-3CB4-B2C3-C82EC66D02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b="0" dirty="0">
                <a:effectLst/>
                <a:latin typeface="Avenir Next LT Pro" panose="020B0504020202020204" pitchFamily="34" charset="77"/>
              </a:rPr>
              <a:t>After graduation, many students from Bellows College go on to perform in professional ensembles such as the Metropolis City Orchestra.</a:t>
            </a:r>
            <a:endParaRPr lang="en-US" sz="1400" b="0" noProof="1">
              <a:latin typeface="Avenir Next LT Pro" panose="020B0504020202020204" pitchFamily="34" charset="77"/>
            </a:endParaRPr>
          </a:p>
          <a:p>
            <a:endParaRPr lang="en-US" dirty="0"/>
          </a:p>
        </p:txBody>
      </p:sp>
      <p:pic>
        <p:nvPicPr>
          <p:cNvPr id="8" name="Picture Placeholder 7" descr="Person playing the guitar">
            <a:extLst>
              <a:ext uri="{FF2B5EF4-FFF2-40B4-BE49-F238E27FC236}">
                <a16:creationId xmlns:a16="http://schemas.microsoft.com/office/drawing/2014/main" id="{D3347204-A2E6-1729-B127-A9B61A94427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07" r="30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A31EFD-C1CF-DB7F-AE95-539853F580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Avenir Next LT Pro Demi" panose="020B0504020202020204" pitchFamily="34" charset="77"/>
              </a:rPr>
              <a:t>Performance by Keita Aoki </a:t>
            </a:r>
            <a:endParaRPr lang="en-US" sz="1200" noProof="1">
              <a:latin typeface="Avenir Next LT Pro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6213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9E20E9-0009-EB46-460F-1B07BFFD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  <a:t>Art – at the heart of all we do</a:t>
            </a:r>
            <a:br>
              <a:rPr lang="en-US" sz="3200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05A2036-C481-3DC1-5FC0-B8AAB695F3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79632F-5EB3-647D-9397-10DBFA550C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School </a:t>
            </a:r>
            <a:r>
              <a:rPr kumimoji="0" lang="en-US" sz="1200" b="0" i="1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gona Book" panose="02020503050505020204" pitchFamily="18" charset="0"/>
                <a:ea typeface="+mn-ea"/>
                <a:cs typeface="+mn-cs"/>
              </a:rPr>
              <a:t>of</a:t>
            </a:r>
            <a:r>
              <a:rPr kumimoji="0" lang="en-US" sz="1200" b="1" i="0" u="none" strike="noStrike" kern="1200" cap="all" spc="2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Music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134B269-D60A-6909-DDA2-4785E0AB6D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6755D-71D3-EC61-262B-98C4B57489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b="0" dirty="0">
                <a:effectLst/>
                <a:latin typeface="Avenir Next LT Pro" panose="020B0504020202020204" pitchFamily="34" charset="77"/>
              </a:rPr>
              <a:t>We are truly inspired by our students and staff here at Bellows College.  Artists who put their heart into all they do continue to enrich the lives of those around them.</a:t>
            </a:r>
            <a:endParaRPr lang="en-US" sz="1400" b="0" noProof="1">
              <a:latin typeface="Avenir Next LT Pro" panose="020B0504020202020204" pitchFamily="34" charset="77"/>
            </a:endParaRPr>
          </a:p>
          <a:p>
            <a:endParaRPr lang="en-US" dirty="0"/>
          </a:p>
        </p:txBody>
      </p:sp>
      <p:pic>
        <p:nvPicPr>
          <p:cNvPr id="13" name="Picture Placeholder 12" descr="Noah Sørensen playing cello&#10;">
            <a:extLst>
              <a:ext uri="{FF2B5EF4-FFF2-40B4-BE49-F238E27FC236}">
                <a16:creationId xmlns:a16="http://schemas.microsoft.com/office/drawing/2014/main" id="{D82C6FC6-0194-060C-FF07-95730759133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385" b="385"/>
          <a:stretch/>
        </p:blipFill>
        <p:spPr>
          <a:prstGeom prst="rect">
            <a:avLst/>
          </a:prstGeom>
        </p:spPr>
      </p:pic>
      <p:pic>
        <p:nvPicPr>
          <p:cNvPr id="12" name="Picture Placeholder 11" descr="String orchestra students&#10;">
            <a:extLst>
              <a:ext uri="{FF2B5EF4-FFF2-40B4-BE49-F238E27FC236}">
                <a16:creationId xmlns:a16="http://schemas.microsoft.com/office/drawing/2014/main" id="{C88CC565-B85E-046C-C5D1-8BFB556066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00" r="200"/>
          <a:stretch/>
        </p:blipFill>
        <p:spPr>
          <a:prstGeom prst="rect">
            <a:avLst/>
          </a:prstGeom>
        </p:spPr>
      </p:pic>
      <p:pic>
        <p:nvPicPr>
          <p:cNvPr id="11" name="Picture Placeholder 10" descr="Percussion class performance&#10;">
            <a:extLst>
              <a:ext uri="{FF2B5EF4-FFF2-40B4-BE49-F238E27FC236}">
                <a16:creationId xmlns:a16="http://schemas.microsoft.com/office/drawing/2014/main" id="{49DE552F-1C55-6331-731B-ACFB975E510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l="108" r="108"/>
          <a:stretch/>
        </p:blipFill>
        <p:spPr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B9C328-D082-8BD1-32B1-D0F7913635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Avenir Next LT Pro Demi" panose="020B0504020202020204" pitchFamily="34" charset="77"/>
              </a:rPr>
              <a:t>Noah Sørensen playing cello</a:t>
            </a:r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F0E1C-C9B3-A395-44AC-1DCEFDC607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200" noProof="1">
                <a:latin typeface="Avenir Next LT Pro Demi" panose="020B0504020202020204" pitchFamily="34" charset="77"/>
              </a:rPr>
              <a:t>String orchestra students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1ACD16-0726-93F5-0E29-58D0C0709E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Avenir Next LT Pro Demi" panose="020B0504020202020204" pitchFamily="34" charset="77"/>
              </a:rPr>
              <a:t>Percussion class performance</a:t>
            </a:r>
            <a:endParaRPr lang="en-US" sz="1200" noProof="1">
              <a:latin typeface="Avenir Next LT Pro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3266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0A847-FC32-2D90-76CF-514091F6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</a:t>
            </a:r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C1D12DF2-EB69-26B8-DE0C-A838E17EB9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A815659-ECD8-AB92-C979-C82F602B971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School </a:t>
            </a:r>
            <a:r>
              <a:rPr lang="en-US" b="0" i="1" dirty="0">
                <a:latin typeface="Sagona Book" panose="02020503050505020204" pitchFamily="18" charset="0"/>
              </a:rPr>
              <a:t>of</a:t>
            </a:r>
            <a:r>
              <a:rPr lang="en-US" dirty="0"/>
              <a:t> Music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5E41872D-1F88-54B7-E683-CB49B39758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4533E2-88C9-C00B-1DEC-20C31623B46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5D432B-44C5-FD2E-A10B-A5E35C15BB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Artists</a:t>
            </a:r>
          </a:p>
        </p:txBody>
      </p:sp>
      <p:pic>
        <p:nvPicPr>
          <p:cNvPr id="61" name="Picture Placeholder 60" descr="Person playing the guitar">
            <a:extLst>
              <a:ext uri="{FF2B5EF4-FFF2-40B4-BE49-F238E27FC236}">
                <a16:creationId xmlns:a16="http://schemas.microsoft.com/office/drawing/2014/main" id="{8AB2929F-B413-BF7D-7B7A-E945833C04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7" r="27"/>
          <a:stretch/>
        </p:blipFill>
        <p:spPr/>
      </p:pic>
      <p:pic>
        <p:nvPicPr>
          <p:cNvPr id="60" name="Picture Placeholder 59" descr="Person playing the banjo">
            <a:extLst>
              <a:ext uri="{FF2B5EF4-FFF2-40B4-BE49-F238E27FC236}">
                <a16:creationId xmlns:a16="http://schemas.microsoft.com/office/drawing/2014/main" id="{FDF4B510-B026-670D-52EB-C04C60CEBE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57" r="57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F1602F-756D-2C7D-CA6B-F37979D763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Saxophone</a:t>
            </a:r>
          </a:p>
          <a:p>
            <a:r>
              <a:rPr lang="en-US" dirty="0"/>
              <a:t>Piano</a:t>
            </a:r>
          </a:p>
          <a:p>
            <a:r>
              <a:rPr lang="en-US" dirty="0"/>
              <a:t>Electric Guitar</a:t>
            </a:r>
          </a:p>
          <a:p>
            <a:r>
              <a:rPr lang="en-US" dirty="0"/>
              <a:t>Drums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824204A-22DC-66EC-D6DE-7F4DE6404A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Musician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B2BD56-2C4C-DE35-51C0-DF8C0BBAB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  <a:p>
            <a:r>
              <a:rPr lang="en-US" dirty="0"/>
              <a:t>Victoria Lindqvist</a:t>
            </a:r>
          </a:p>
          <a:p>
            <a:r>
              <a:rPr lang="en-US" dirty="0"/>
              <a:t>August Bergqvist</a:t>
            </a:r>
          </a:p>
          <a:p>
            <a:r>
              <a:rPr lang="en-US" dirty="0"/>
              <a:t>Alexander Martensson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57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9117D-A7C1-D238-D943-76B7C8D2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</a:t>
            </a:r>
            <a:br>
              <a:rPr lang="en-US" dirty="0"/>
            </a:br>
            <a:r>
              <a:rPr lang="en-US" dirty="0"/>
              <a:t>school of music</a:t>
            </a:r>
            <a:br>
              <a:rPr lang="en-US" noProof="1"/>
            </a:br>
            <a:endParaRPr lang="en-US" dirty="0"/>
          </a:p>
        </p:txBody>
      </p:sp>
      <p:pic>
        <p:nvPicPr>
          <p:cNvPr id="5" name="Picture Placeholder 4" descr="Person playing the saxophone">
            <a:extLst>
              <a:ext uri="{FF2B5EF4-FFF2-40B4-BE49-F238E27FC236}">
                <a16:creationId xmlns:a16="http://schemas.microsoft.com/office/drawing/2014/main" id="{E29FCE8D-DB4E-020E-B0FD-D7EF6197D2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7" r="57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A42FB6-D65D-045D-2633-8B8C8EE7C9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51CE90-47D6-5556-79B4-BFA8E55547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797169991"/>
      </p:ext>
    </p:extLst>
  </p:cSld>
  <p:clrMapOvr>
    <a:masterClrMapping/>
  </p:clrMapOvr>
</p:sld>
</file>

<file path=ppt/theme/theme11.xml><?xml version="1.0" encoding="utf-8"?>
<a:theme xmlns:a="http://schemas.openxmlformats.org/drawingml/2006/main" name="Office Theme">
  <a:themeElements>
    <a:clrScheme name="TM4488694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FFC4"/>
      </a:accent1>
      <a:accent2>
        <a:srgbClr val="007DFF"/>
      </a:accent2>
      <a:accent3>
        <a:srgbClr val="FF0057"/>
      </a:accent3>
      <a:accent4>
        <a:srgbClr val="CEFF00"/>
      </a:accent4>
      <a:accent5>
        <a:srgbClr val="00C4FF"/>
      </a:accent5>
      <a:accent6>
        <a:srgbClr val="FF3FCA"/>
      </a:accent6>
      <a:hlink>
        <a:srgbClr val="0563C1"/>
      </a:hlink>
      <a:folHlink>
        <a:srgbClr val="954F72"/>
      </a:folHlink>
    </a:clrScheme>
    <a:fontScheme name="Custom 88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6940_win32" id="{0547393E-9F3E-4642-B94F-1FF61AE53CA9}" vid="{C4AF1365-F5B2-4E64-814D-C361C9535C24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2.xml.rels>&#65279;<?xml version="1.0" encoding="utf-8"?><Relationships xmlns="http://schemas.openxmlformats.org/package/2006/relationships"><Relationship Type="http://schemas.openxmlformats.org/officeDocument/2006/relationships/customXmlProps" Target="/customXml/itemProps12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1.xml" Id="rId1" /></Relationships>
</file>

<file path=customXml/_rels/item33.xml.rels>&#65279;<?xml version="1.0" encoding="utf-8"?><Relationships xmlns="http://schemas.openxmlformats.org/package/2006/relationships"><Relationship Type="http://schemas.openxmlformats.org/officeDocument/2006/relationships/customXmlProps" Target="/customXml/itemProps33.xml" Id="rId1" /></Relationships>
</file>

<file path=customXml/item1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2.xml><?xml version="1.0" encoding="utf-8"?>
<ds:datastoreItem xmlns:ds="http://schemas.openxmlformats.org/officeDocument/2006/customXml" ds:itemID="{9E3CEB64-3080-4F2B-BEFD-9E59ADF15006}"/>
</file>

<file path=customXml/itemProps21.xml><?xml version="1.0" encoding="utf-8"?>
<ds:datastoreItem xmlns:ds="http://schemas.openxmlformats.org/officeDocument/2006/customXml" ds:itemID="{F8202BC9-E516-4EEC-9752-1EA71BE5B05A}"/>
</file>

<file path=customXml/itemProps33.xml><?xml version="1.0" encoding="utf-8"?>
<ds:datastoreItem xmlns:ds="http://schemas.openxmlformats.org/officeDocument/2006/customXml" ds:itemID="{FF443F43-9D7F-4F63-84DC-9910014A5446}"/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>Office Theme</ap:Template>
  <ap:TotalTime>0</ap:TotalTime>
  <ap:Words>233</ap:Words>
  <ap:Application>Microsoft Office PowerPoint</ap:Application>
  <ap:PresentationFormat>Widescreen</ap:PresentationFormat>
  <ap:Paragraphs>48</ap:Paragraphs>
  <ap:Slides>7</ap:Slides>
  <ap:Notes>0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ap:HeadingPairs>
  <ap:TitlesOfParts>
    <vt:vector baseType="lpstr" size="15">
      <vt:lpstr>Arial</vt:lpstr>
      <vt:lpstr>Avenir Next LT Pro</vt:lpstr>
      <vt:lpstr>Avenir Next LT Pro Demi</vt:lpstr>
      <vt:lpstr>Calibri</vt:lpstr>
      <vt:lpstr>Century Gothic</vt:lpstr>
      <vt:lpstr>Sagona Book</vt:lpstr>
      <vt:lpstr>Sagona ExtraLight</vt:lpstr>
      <vt:lpstr>Office Theme</vt:lpstr>
      <vt:lpstr>BELLOWS COLLEGE </vt:lpstr>
      <vt:lpstr>Student-led learning </vt:lpstr>
      <vt:lpstr>Study music theory </vt:lpstr>
      <vt:lpstr>Academic and musical excellence </vt:lpstr>
      <vt:lpstr>Art – at the heart of all we do </vt:lpstr>
      <vt:lpstr>Instrument</vt:lpstr>
      <vt:lpstr>From the school of music 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2022-12-21T04:01:30Z</dcterms:created>
  <dcterms:modified xsi:type="dcterms:W3CDTF">2022-12-21T04:01:36Z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